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66" r:id="rId4"/>
    <p:sldId id="269" r:id="rId5"/>
    <p:sldId id="310" r:id="rId6"/>
    <p:sldId id="311" r:id="rId7"/>
    <p:sldId id="312" r:id="rId8"/>
    <p:sldId id="313" r:id="rId9"/>
    <p:sldId id="315" r:id="rId10"/>
    <p:sldId id="314" r:id="rId11"/>
    <p:sldId id="316" r:id="rId12"/>
    <p:sldId id="317" r:id="rId13"/>
    <p:sldId id="318" r:id="rId14"/>
    <p:sldId id="319" r:id="rId15"/>
    <p:sldId id="309" r:id="rId16"/>
    <p:sldId id="303" r:id="rId17"/>
    <p:sldId id="304" r:id="rId18"/>
    <p:sldId id="305" r:id="rId19"/>
    <p:sldId id="306" r:id="rId20"/>
    <p:sldId id="307" r:id="rId21"/>
    <p:sldId id="308" r:id="rId22"/>
    <p:sldId id="302" r:id="rId23"/>
    <p:sldId id="283" r:id="rId24"/>
    <p:sldId id="298" r:id="rId25"/>
    <p:sldId id="299" r:id="rId26"/>
    <p:sldId id="300" r:id="rId27"/>
    <p:sldId id="301" r:id="rId28"/>
    <p:sldId id="281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805" autoAdjust="0"/>
  </p:normalViewPr>
  <p:slideViewPr>
    <p:cSldViewPr snapToGrid="0">
      <p:cViewPr varScale="1">
        <p:scale>
          <a:sx n="104" d="100"/>
          <a:sy n="104" d="100"/>
        </p:scale>
        <p:origin x="115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6F1353-65DF-40B9-A52C-D1C3FA0AB950}" type="datetimeFigureOut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6CD4C7-FAA0-4CBD-B29B-5DA19B59A5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210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5278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BLEU</a:t>
            </a:r>
          </a:p>
          <a:p>
            <a:r>
              <a:rPr lang="en-US" altLang="zh-CN" dirty="0"/>
              <a:t>ROUGE</a:t>
            </a:r>
          </a:p>
          <a:p>
            <a:r>
              <a:rPr lang="zh-CN" altLang="en-US" dirty="0"/>
              <a:t>特征覆盖率，匹配率，多样性</a:t>
            </a:r>
            <a:endParaRPr lang="en-US" altLang="zh-CN" dirty="0"/>
          </a:p>
          <a:p>
            <a:r>
              <a:rPr lang="zh-CN" altLang="en-US" dirty="0"/>
              <a:t>一些样例</a:t>
            </a:r>
            <a:endParaRPr lang="en-US" altLang="zh-CN" dirty="0"/>
          </a:p>
          <a:p>
            <a:r>
              <a:rPr lang="zh-CN" altLang="en-US" dirty="0"/>
              <a:t>消融实验</a:t>
            </a:r>
            <a:endParaRPr lang="en-US" altLang="zh-CN" dirty="0"/>
          </a:p>
          <a:p>
            <a:r>
              <a:rPr lang="zh-CN" altLang="en-US" dirty="0"/>
              <a:t>时间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881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249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去除含人称代词的句子</a:t>
            </a:r>
            <a:endParaRPr lang="en-US" altLang="zh-CN" dirty="0"/>
          </a:p>
          <a:p>
            <a:r>
              <a:rPr lang="zh-CN" altLang="en-US" dirty="0"/>
              <a:t>只保留同时包括名词和形容词的句子（还有一些改进点，比如</a:t>
            </a:r>
            <a:r>
              <a:rPr lang="en-US" altLang="zh-CN" dirty="0"/>
              <a:t>the first time</a:t>
            </a:r>
            <a:r>
              <a:rPr lang="zh-CN" altLang="en-US" dirty="0"/>
              <a:t>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4522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5980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推荐系统的指标</a:t>
            </a:r>
            <a:endParaRPr lang="en-US" altLang="zh-CN" dirty="0"/>
          </a:p>
          <a:p>
            <a:r>
              <a:rPr lang="en-US" altLang="zh-CN" dirty="0"/>
              <a:t>BLEU</a:t>
            </a:r>
          </a:p>
          <a:p>
            <a:r>
              <a:rPr lang="en-US" altLang="zh-CN" dirty="0"/>
              <a:t>ROUGE</a:t>
            </a:r>
          </a:p>
          <a:p>
            <a:r>
              <a:rPr lang="zh-CN" altLang="en-US" dirty="0"/>
              <a:t>特征覆盖率，匹配率，多样性</a:t>
            </a:r>
            <a:endParaRPr lang="en-US" altLang="zh-CN" dirty="0"/>
          </a:p>
          <a:p>
            <a:r>
              <a:rPr lang="zh-CN" altLang="en-US" dirty="0"/>
              <a:t>一些样例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8842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训练数据多为评论</a:t>
            </a:r>
            <a:endParaRPr lang="en-US" altLang="zh-CN" dirty="0"/>
          </a:p>
          <a:p>
            <a:r>
              <a:rPr lang="zh-CN" altLang="en-US" dirty="0"/>
              <a:t>训练时倾向于去逐字记忆评论文本</a:t>
            </a:r>
            <a:endParaRPr lang="en-US" altLang="zh-CN" dirty="0"/>
          </a:p>
          <a:p>
            <a:r>
              <a:rPr lang="zh-CN" altLang="en-US" dirty="0"/>
              <a:t>和推荐系统目标相分离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训练阶段使用文本重构代价，预测阶段仅使用评分，和推荐系统独立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991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3863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Bu </a:t>
            </a:r>
            <a:r>
              <a:rPr lang="zh-CN" altLang="en-US" dirty="0"/>
              <a:t>是对用户</a:t>
            </a:r>
            <a:r>
              <a:rPr lang="en-US" altLang="zh-CN" dirty="0"/>
              <a:t>u</a:t>
            </a:r>
            <a:r>
              <a:rPr lang="zh-CN" altLang="en-US" dirty="0"/>
              <a:t>，所有的</a:t>
            </a:r>
            <a:r>
              <a:rPr lang="en-US" altLang="zh-CN" dirty="0" err="1"/>
              <a:t>ij</a:t>
            </a:r>
            <a:r>
              <a:rPr lang="zh-CN" altLang="en-US" dirty="0"/>
              <a:t>对，</a:t>
            </a:r>
            <a:r>
              <a:rPr lang="en-US" altLang="zh-CN" dirty="0" err="1"/>
              <a:t>i</a:t>
            </a:r>
            <a:r>
              <a:rPr lang="zh-CN" altLang="en-US" dirty="0"/>
              <a:t>和</a:t>
            </a:r>
            <a:r>
              <a:rPr lang="en-US" altLang="zh-CN" dirty="0"/>
              <a:t>j</a:t>
            </a:r>
            <a:r>
              <a:rPr lang="zh-CN" altLang="en-US" dirty="0"/>
              <a:t>分别代表一个</a:t>
            </a:r>
            <a:r>
              <a:rPr lang="en-US" altLang="zh-CN" dirty="0"/>
              <a:t>item</a:t>
            </a:r>
            <a:r>
              <a:rPr lang="zh-CN" altLang="en-US" dirty="0"/>
              <a:t>，并且</a:t>
            </a:r>
            <a:r>
              <a:rPr lang="en-US" altLang="zh-CN" dirty="0" err="1"/>
              <a:t>rui</a:t>
            </a:r>
            <a:r>
              <a:rPr lang="en-US" altLang="zh-CN" dirty="0"/>
              <a:t>&gt;</a:t>
            </a:r>
            <a:r>
              <a:rPr lang="en-US" altLang="zh-CN" dirty="0" err="1"/>
              <a:t>ruj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0546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损失函数后半部分是情感门控的</a:t>
            </a:r>
            <a:r>
              <a:rPr lang="en-US" altLang="zh-CN" dirty="0"/>
              <a:t>L1</a:t>
            </a:r>
            <a:r>
              <a:rPr lang="zh-CN" altLang="en-US" dirty="0"/>
              <a:t>正则化系数（？？）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6384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文本分类：交叉熵</a:t>
            </a:r>
            <a:r>
              <a:rPr lang="en-US" altLang="zh-CN" dirty="0"/>
              <a:t>loss</a:t>
            </a:r>
            <a:r>
              <a:rPr lang="zh-CN" altLang="en-US" dirty="0"/>
              <a:t>，目标使得分类器无法识别，对抗性</a:t>
            </a:r>
            <a:r>
              <a:rPr lang="en-US" altLang="zh-CN" dirty="0"/>
              <a:t>loss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情感回归 生成时</a:t>
            </a:r>
            <a:r>
              <a:rPr lang="zh-CN" altLang="en-US" b="0" i="0" dirty="0">
                <a:solidFill>
                  <a:schemeClr val="tx1"/>
                </a:solidFill>
                <a:effectLst/>
                <a:latin typeface="PingFang SC"/>
              </a:rPr>
              <a:t>蒙特卡洛树搜索 当做决策树，只在情感词进行</a:t>
            </a:r>
          </a:p>
          <a:p>
            <a:r>
              <a:rPr lang="zh-CN" altLang="en-US" dirty="0"/>
              <a:t>确定规则驱动的启发式随机搜索算法。</a:t>
            </a:r>
            <a:endParaRPr lang="en-US" altLang="zh-CN" dirty="0"/>
          </a:p>
          <a:p>
            <a:r>
              <a:rPr lang="zh-CN" altLang="en-US" dirty="0"/>
              <a:t>分步训练：训练情感</a:t>
            </a:r>
            <a:r>
              <a:rPr lang="en-US" altLang="zh-CN" dirty="0"/>
              <a:t>MLP</a:t>
            </a:r>
            <a:r>
              <a:rPr lang="zh-CN" altLang="en-US" dirty="0"/>
              <a:t>；训练推荐；冻结推荐训练生成；联合训练推荐和生成；冻结推荐，训练生成和情感正则化模块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651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3183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推荐系统的指标</a:t>
            </a:r>
            <a:endParaRPr lang="en-US" altLang="zh-CN" dirty="0"/>
          </a:p>
          <a:p>
            <a:r>
              <a:rPr lang="en-US" altLang="zh-CN" dirty="0"/>
              <a:t>BLEU</a:t>
            </a:r>
          </a:p>
          <a:p>
            <a:r>
              <a:rPr lang="zh-CN" altLang="en-US" dirty="0"/>
              <a:t>属性召回率</a:t>
            </a:r>
            <a:endParaRPr lang="en-US" altLang="zh-CN" dirty="0"/>
          </a:p>
          <a:p>
            <a:r>
              <a:rPr lang="zh-CN" altLang="en-US" dirty="0"/>
              <a:t>情感差异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4769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和抽取式的模型相比模型的</a:t>
            </a:r>
            <a:r>
              <a:rPr lang="en-US" altLang="zh-CN" dirty="0"/>
              <a:t>BLEU</a:t>
            </a:r>
            <a:r>
              <a:rPr lang="zh-CN" altLang="en-US" dirty="0"/>
              <a:t>大大提高</a:t>
            </a:r>
            <a:endParaRPr lang="en-US" altLang="zh-CN" dirty="0"/>
          </a:p>
          <a:p>
            <a:r>
              <a:rPr lang="zh-CN" altLang="en-US" dirty="0"/>
              <a:t>和生成式的相比，</a:t>
            </a:r>
            <a:r>
              <a:rPr lang="en-US" altLang="zh-CN" dirty="0"/>
              <a:t>BLEU</a:t>
            </a:r>
            <a:r>
              <a:rPr lang="zh-CN" altLang="en-US" dirty="0"/>
              <a:t>略微提高，重复率和生成稀有词方面变优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0275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2344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解释候选的评论集和用户评论集概念</a:t>
            </a:r>
            <a:endParaRPr lang="en-US" altLang="zh-CN" dirty="0"/>
          </a:p>
          <a:p>
            <a:r>
              <a:rPr lang="en-US" altLang="zh-CN" dirty="0"/>
              <a:t>Cp</a:t>
            </a:r>
            <a:r>
              <a:rPr lang="zh-CN" altLang="en-US" dirty="0"/>
              <a:t>归一化 米塞斯</a:t>
            </a:r>
            <a:r>
              <a:rPr lang="en-US" altLang="zh-CN" dirty="0"/>
              <a:t>-</a:t>
            </a:r>
            <a:r>
              <a:rPr lang="zh-CN" altLang="en-US" dirty="0"/>
              <a:t>费舍尔分布</a:t>
            </a:r>
            <a:endParaRPr lang="en-US" altLang="zh-CN" dirty="0"/>
          </a:p>
          <a:p>
            <a:r>
              <a:rPr lang="zh-CN" altLang="en-US" dirty="0"/>
              <a:t>改写思想：模型应该会更喜欢改写后的句子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4940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避免惩罚太短的生成，用平均长度替换</a:t>
            </a:r>
            <a:r>
              <a:rPr lang="en-US" altLang="zh-CN" dirty="0"/>
              <a:t>BLEU</a:t>
            </a:r>
            <a:r>
              <a:rPr lang="zh-CN" altLang="en-US" dirty="0"/>
              <a:t>的最佳匹配长度</a:t>
            </a:r>
            <a:endParaRPr lang="en-US" altLang="zh-CN" dirty="0"/>
          </a:p>
          <a:p>
            <a:r>
              <a:rPr lang="zh-CN" altLang="en-US" dirty="0"/>
              <a:t>避免生成通用的词，计算词的稀有度，</a:t>
            </a:r>
            <a:r>
              <a:rPr lang="en-US" altLang="zh-CN" dirty="0"/>
              <a:t>sg</a:t>
            </a:r>
            <a:r>
              <a:rPr lang="zh-CN" altLang="en-US" dirty="0"/>
              <a:t>词出现句子数</a:t>
            </a:r>
            <a:endParaRPr lang="en-US" altLang="zh-CN" dirty="0"/>
          </a:p>
          <a:p>
            <a:r>
              <a:rPr lang="zh-CN" altLang="en-US" dirty="0"/>
              <a:t>因为不是单独惩罚稀有度，引入</a:t>
            </a:r>
            <a:r>
              <a:rPr lang="en-US" altLang="zh-CN" dirty="0" err="1"/>
              <a:t>Bpidf</a:t>
            </a:r>
            <a:r>
              <a:rPr lang="zh-CN" altLang="en-US" dirty="0"/>
              <a:t>，惩罚没出现稀有词的句子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8218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避免端对端训练导致生成与输入无关</a:t>
            </a:r>
            <a:endParaRPr lang="en-US" altLang="zh-CN" dirty="0"/>
          </a:p>
          <a:p>
            <a:r>
              <a:rPr lang="en-US" altLang="zh-CN" dirty="0"/>
              <a:t>An</a:t>
            </a:r>
            <a:r>
              <a:rPr lang="zh-CN" altLang="en-US" dirty="0"/>
              <a:t>使改写时幅度不过大</a:t>
            </a:r>
            <a:endParaRPr lang="en-US" altLang="zh-CN" dirty="0"/>
          </a:p>
          <a:p>
            <a:r>
              <a:rPr lang="zh-CN" altLang="en-US" dirty="0"/>
              <a:t>训练时，先各自预训练，接着联合训练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6845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和抽取式的模型相比模型的</a:t>
            </a:r>
            <a:r>
              <a:rPr lang="en-US" altLang="zh-CN" dirty="0"/>
              <a:t>BLEU</a:t>
            </a:r>
            <a:r>
              <a:rPr lang="zh-CN" altLang="en-US" dirty="0"/>
              <a:t>大大提高</a:t>
            </a:r>
            <a:endParaRPr lang="en-US" altLang="zh-CN" dirty="0"/>
          </a:p>
          <a:p>
            <a:r>
              <a:rPr lang="zh-CN" altLang="en-US" dirty="0"/>
              <a:t>和生成式的相比，</a:t>
            </a:r>
            <a:r>
              <a:rPr lang="en-US" altLang="zh-CN" dirty="0"/>
              <a:t>BLEU</a:t>
            </a:r>
            <a:r>
              <a:rPr lang="zh-CN" altLang="en-US" dirty="0"/>
              <a:t>略微提高，重复率和生成稀有词方面变优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3565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和</a:t>
            </a:r>
            <a:r>
              <a:rPr lang="en-US" altLang="zh-CN" dirty="0"/>
              <a:t>NARRE</a:t>
            </a:r>
            <a:r>
              <a:rPr lang="zh-CN" altLang="en-US" dirty="0"/>
              <a:t>相对比，生成结果明显更接近真实情况</a:t>
            </a:r>
            <a:endParaRPr lang="en-US" altLang="zh-CN" dirty="0"/>
          </a:p>
          <a:p>
            <a:r>
              <a:rPr lang="zh-CN" altLang="en-US" dirty="0"/>
              <a:t>和</a:t>
            </a:r>
            <a:r>
              <a:rPr lang="en-US" altLang="zh-CN" dirty="0"/>
              <a:t>Ext</a:t>
            </a:r>
            <a:r>
              <a:rPr lang="zh-CN" altLang="en-US" dirty="0"/>
              <a:t>对比，改写之后的句子更符合用户写作习惯</a:t>
            </a:r>
            <a:endParaRPr lang="en-US" altLang="zh-CN" dirty="0"/>
          </a:p>
          <a:p>
            <a:r>
              <a:rPr lang="zh-CN" altLang="en-US" dirty="0"/>
              <a:t>证明评分有对结果产生影响，加入扰动，明显下降</a:t>
            </a:r>
            <a:endParaRPr lang="en-US" altLang="zh-CN" dirty="0"/>
          </a:p>
          <a:p>
            <a:r>
              <a:rPr lang="zh-CN" altLang="en-US" dirty="0"/>
              <a:t>在真实推荐系统上测试，接受推荐系统的预测评分，结果下降不明显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200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439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18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93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329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推荐系统的指标</a:t>
            </a:r>
            <a:endParaRPr lang="en-US" altLang="zh-CN" dirty="0"/>
          </a:p>
          <a:p>
            <a:r>
              <a:rPr lang="en-US" altLang="zh-CN" dirty="0"/>
              <a:t>BLEU</a:t>
            </a:r>
          </a:p>
          <a:p>
            <a:r>
              <a:rPr lang="en-US" altLang="zh-CN" dirty="0"/>
              <a:t>ROUGE</a:t>
            </a:r>
          </a:p>
          <a:p>
            <a:r>
              <a:rPr lang="zh-CN" altLang="en-US" dirty="0"/>
              <a:t>一些样例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773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9631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58246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推荐系统的指标</a:t>
            </a:r>
            <a:endParaRPr lang="en-US" altLang="zh-CN" dirty="0"/>
          </a:p>
          <a:p>
            <a:r>
              <a:rPr lang="en-US" altLang="zh-CN" dirty="0"/>
              <a:t>BLEU</a:t>
            </a:r>
          </a:p>
          <a:p>
            <a:r>
              <a:rPr lang="en-US" altLang="zh-CN" dirty="0"/>
              <a:t>ROUGE</a:t>
            </a:r>
          </a:p>
          <a:p>
            <a:r>
              <a:rPr lang="zh-CN" altLang="en-US" dirty="0"/>
              <a:t>特征覆盖率，匹配率，多样性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CD4C7-FAA0-4CBD-B29B-5DA19B59A5B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964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0D679A-4F30-4C13-8A2F-1EA0187DCE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1588CD-7413-40E5-9782-2465D2437A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53D20D-4714-49F2-8AC4-3CEEBFEBB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519DF-EA8E-46A5-A244-9FB33779AE59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BECA6E-C283-467F-A3E9-C4CD197AA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0DFBB9-3380-4E4A-9534-F3501F3F5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939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DE7047-F2E5-42BA-9ACE-424C1EEB2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34CA3E3-87AB-4839-902D-4796EF30A0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1435F7-4FB0-4A3F-A3FA-E0F25AC7D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5BD1-7D08-42E3-BBC0-799270C3552C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ECA4AE-24EC-4932-A43A-764843DBC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936186-7852-440B-B39B-4BF9A0FA4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5893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CC9F66-0F16-4218-B6F0-A29CAB6479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14B7F69-23C8-4EAC-8C8D-71853149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EC7EC1-419C-4732-B5BE-2F59F6E2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84577-0B72-4709-91A7-D3DCA9452DF0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4EFF79-CA9A-4A03-AD69-7A098D9B4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8F5AD5-23F9-4C72-BC1D-52ABB42D9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494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7C63EC-6131-45BA-8D6C-5D2AECDD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B2F59B-427D-4221-AAEF-08DC989D5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72B9B7-12E6-4CC6-84EB-42B50A2B2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8DC1-7C96-4C98-AEFF-FBAF6E5ED5D0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0716D1-BC1D-48F7-8630-01A90C7B9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B843D0-6EE6-4485-9089-152280B1F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‹#›</a:t>
            </a:fld>
            <a:r>
              <a:rPr lang="en-US" altLang="zh-CN" dirty="0"/>
              <a:t>/24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313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09C87A-99E9-4C94-AE2B-CB3651EEA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D08F28-6EC7-4097-ADAC-0A0476C03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FD21E2-B262-43DF-8D40-BA685C261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B691-3E63-4A9F-9CA0-DC53C5116CA3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BB0290-7486-4A01-B4B2-A49BB2763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FBA917-5A2B-42C9-84E4-0F6A6E875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1486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675E3D-8841-46C3-BB6B-BFBA90B93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F63014-C085-4909-A746-BF266B227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F679D27-1429-48FF-9476-6620823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F1D053-212F-4C12-BABC-A2E7AE516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F74B-0B48-4512-8B65-C2FB3A4DA709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A518AA9-28D1-4BAF-84A4-3867D5BC6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FFC88D-D935-4D84-8C38-34EA549DC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51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33D1C-3400-4EB5-A046-EE2DCFBFF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9E54C9-8BDA-4C90-A1B9-A5770450D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D5C9F1D-F958-478A-83E7-1815760F2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06BA558-EB97-456D-8B50-9753E999B4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35DF87-177B-4471-B891-DEACB83980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CE75C90-ED2D-43B2-A0DD-D0602938A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A44B7-1668-4A83-B626-6347AF37F307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C742818-315F-4894-A74F-859D52F2A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6BEA0F-D8A3-45A0-9B95-576099DD9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2659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EBE2C5-B0C7-4CAE-BE5D-425E9A17F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8294029-EB44-491F-81BC-4EF00816A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5455F-8229-4F8B-8BB2-A6CCE1DE4A51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A46E675-DD8B-4CE9-86CC-0C423F47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85F5F2-4886-467C-BDC4-2568EE2C4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1221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41289BA-AD83-4346-92C2-094A78E8C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2E2E-6763-49A5-94C6-35C67A85FD99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DB50041-8403-4988-9DA2-30770D38A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C8E419-A62F-4376-A870-684216FDE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170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620C2-FCDC-428E-BC57-8D9E1F661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775475-D2AF-4EE7-9C71-66320B6AC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FFAA4CE-F50F-4B00-B6A8-DB968D6634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69E72C0-E11B-432A-B4B7-B4724979B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9CD99-D0E4-4C63-AD33-DDFC0C11B996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1F455E-50CD-4B94-B269-71F8F3E6F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CB6D3E-2B3B-4825-A1B6-B1F106625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72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C388B9-D4DC-40E7-8E62-169CEE465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F210085-08F7-4298-8A6A-6FB3A84E00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DEC000B-3613-4253-85BB-04F829721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A3ABDF-3DC3-4D76-B595-2627D1D62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6214C-9C1A-4EBF-91CB-C89CA35A45F5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1FC339-7541-48FD-B77B-7BB183B05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691D2BE-7021-4773-B6C6-D3D8FD2A7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403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618E670-4AB7-4BC9-8122-B6F167AE5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DF6239-6D98-4D91-83AB-E5EE2EF419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A52CD5-19B9-4475-B114-00F2EE0BFC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B7548-4B43-4153-9462-1FA6C10C51F2}" type="datetime1">
              <a:rPr lang="zh-CN" altLang="en-US" smtClean="0"/>
              <a:t>2021/11/15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D0DCD1-DB5A-4969-A1B6-526877358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6BA3F5-281B-42C1-B240-C04D3386A9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EFA2B6-90EA-40BF-8B1D-50C0D98A6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251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3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33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56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Relationship Id="rId9" Type="http://schemas.openxmlformats.org/officeDocument/2006/relationships/image" Target="../media/image6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7" Type="http://schemas.openxmlformats.org/officeDocument/2006/relationships/image" Target="../media/image7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B7C556-E64E-4135-8C62-60DB98A30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52130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4800" b="1" dirty="0">
                <a:latin typeface="Arial" panose="020B0604020202020204" pitchFamily="34" charset="0"/>
                <a:cs typeface="Arial" panose="020B0604020202020204" pitchFamily="34" charset="0"/>
              </a:rPr>
              <a:t>Generate Explanations for Recommendation</a:t>
            </a:r>
            <a:endParaRPr lang="zh-CN" altLang="en-US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D01C16F-B5D7-45E5-97CB-C62A9D774F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31805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zh-CN" altLang="en-US" sz="2000" dirty="0"/>
              <a:t> </a:t>
            </a:r>
            <a:r>
              <a:rPr lang="en-US" altLang="zh-CN" sz="2000" dirty="0"/>
              <a:t>by</a:t>
            </a:r>
            <a:r>
              <a:rPr lang="zh-CN" altLang="en-US" sz="2000" dirty="0"/>
              <a:t>黄正结</a:t>
            </a:r>
          </a:p>
        </p:txBody>
      </p:sp>
    </p:spTree>
    <p:extLst>
      <p:ext uri="{BB962C8B-B14F-4D97-AF65-F5344CB8AC3E}">
        <p14:creationId xmlns:p14="http://schemas.microsoft.com/office/powerpoint/2010/main" val="1592575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Personalized Transformer for Explainable Recommendation. ACL/IJCNLP 2021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结果</a:t>
            </a:r>
            <a:r>
              <a:rPr lang="en-US" altLang="zh-CN" sz="1600" dirty="0"/>
              <a:t>         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10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456B0F8-4303-4126-AD00-ABF39B65F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557" y="1621795"/>
            <a:ext cx="2023286" cy="91447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D12D3BD-0230-4DBA-9284-4277ED8C1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0557" y="2936771"/>
            <a:ext cx="2149365" cy="513206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8C10DB3E-0025-4EC5-A83E-004A9E580E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2099" y="3449977"/>
            <a:ext cx="7192685" cy="134328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57FE2131-C5C5-4662-998E-5958F0F3A0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2100" y="2174440"/>
            <a:ext cx="7192685" cy="101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91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 fontScale="90000"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EXTRA: Explanation Ranking Datasets for Explainable Recommendation. SIGIR 2021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动机：</a:t>
            </a:r>
            <a:endParaRPr lang="en-US" altLang="zh-CN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/>
              <a:t>             </a:t>
            </a:r>
            <a:r>
              <a:rPr lang="zh-CN" altLang="en-US" sz="1400" dirty="0"/>
              <a:t>推荐解释的评估指标不统一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主要贡献：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为了将标准排序任务的评估指标运用到推荐解释上，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构建了一个用户</a:t>
            </a:r>
            <a:r>
              <a:rPr lang="en-US" altLang="zh-CN" sz="1400" dirty="0"/>
              <a:t>-</a:t>
            </a:r>
            <a:r>
              <a:rPr lang="zh-CN" altLang="en-US" sz="1400" dirty="0"/>
              <a:t>物品</a:t>
            </a:r>
            <a:r>
              <a:rPr lang="en-US" altLang="zh-CN" sz="1400" dirty="0"/>
              <a:t>-</a:t>
            </a:r>
            <a:r>
              <a:rPr lang="zh-CN" altLang="en-US" sz="1400" dirty="0"/>
              <a:t>解释相交互的数据集。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E4B0BE-ED10-4F3B-B83C-2C6C1675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11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AC8E702-290A-4051-984D-42401FC6D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331" y="4033983"/>
            <a:ext cx="2766538" cy="224988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4B30FA3-2661-4FE2-A9E0-DEDBFB4768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8415" y="1498863"/>
            <a:ext cx="3574148" cy="2249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686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 fontScale="90000"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EXTRA: Explanation Ranking Datasets for Explainable Recommendation. SIGIR 2021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难点：</a:t>
            </a:r>
            <a:endParaRPr lang="en-US" altLang="zh-CN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/>
              <a:t>             </a:t>
            </a:r>
            <a:r>
              <a:rPr lang="zh-CN" altLang="en-US" sz="1400" dirty="0"/>
              <a:t>找到一个较快的方法计算两个句子之间相似度并分组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方法：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/>
              <a:t>              LSH</a:t>
            </a:r>
            <a:r>
              <a:rPr lang="zh-CN" altLang="en-US" sz="1400" dirty="0"/>
              <a:t>：局部敏感</a:t>
            </a:r>
            <a:r>
              <a:rPr lang="en-US" altLang="zh-CN" sz="1400" dirty="0"/>
              <a:t>hash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CN" sz="16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E4B0BE-ED10-4F3B-B83C-2C6C1675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12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1AFF6C9-BFC2-4549-B722-89748CD1D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751" y="1426380"/>
            <a:ext cx="3895329" cy="454250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DA10A8D-E96A-42B8-99EC-4B796B5E52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398" y="3738717"/>
            <a:ext cx="3615640" cy="61922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7E6AFD1-FF86-4496-AF08-EF24F8454B03}"/>
              </a:ext>
            </a:extLst>
          </p:cNvPr>
          <p:cNvSpPr txBox="1"/>
          <p:nvPr/>
        </p:nvSpPr>
        <p:spPr>
          <a:xfrm>
            <a:off x="1431920" y="4805786"/>
            <a:ext cx="25206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 err="1"/>
              <a:t>MinHash</a:t>
            </a:r>
            <a:r>
              <a:rPr lang="zh-CN" altLang="en-US" sz="1400" dirty="0"/>
              <a:t>中：</a:t>
            </a:r>
            <a:r>
              <a:rPr lang="en-US" altLang="zh-CN" sz="1400" dirty="0"/>
              <a:t>Jaccard</a:t>
            </a:r>
            <a:r>
              <a:rPr lang="zh-CN" altLang="en-US" sz="1400" dirty="0"/>
              <a:t>系数</a:t>
            </a:r>
          </a:p>
        </p:txBody>
      </p:sp>
    </p:spTree>
    <p:extLst>
      <p:ext uri="{BB962C8B-B14F-4D97-AF65-F5344CB8AC3E}">
        <p14:creationId xmlns:p14="http://schemas.microsoft.com/office/powerpoint/2010/main" val="2027223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 fontScale="90000"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EXTRA: Explanation Ranking Datasets for Explainable Recommendation. SIGIR 2021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数据集分析</a:t>
            </a:r>
            <a:r>
              <a:rPr lang="en-US" altLang="zh-CN" sz="1600" dirty="0"/>
              <a:t>         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13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CE02E13-4AA9-4053-B35B-61E37BB60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905304"/>
            <a:ext cx="4276882" cy="221636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BD2D4DA-BDED-4A86-8353-00F4CD165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2414" y="2124851"/>
            <a:ext cx="3595306" cy="399681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443515A-0A23-4D28-B5C3-0579AF377C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800" y="2124851"/>
            <a:ext cx="5088193" cy="151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509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 fontScale="90000"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EXTRA: Explanation Ranking Datasets for Explainable Recommendation. SIGIR 2021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实验</a:t>
            </a:r>
            <a:r>
              <a:rPr lang="en-US" altLang="zh-CN" sz="1600" dirty="0"/>
              <a:t>         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14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3E682D9-127B-4F0D-BBB7-19D62915C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580" y="2058949"/>
            <a:ext cx="6931742" cy="163853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F0CFD5F-7DF5-4A34-A16E-EA39F65921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9783" y="3838530"/>
            <a:ext cx="4932433" cy="270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262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Explanation as a defense of recommendation. WSDM 2021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动机：</a:t>
            </a: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现有的大多数推荐解释生成与推荐系统分离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希望生成与推荐系统结果情感统一的解释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主要贡献：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提出一个可以在生成解释时对齐推荐情感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的推荐解释生成模型</a:t>
            </a: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E4B0BE-ED10-4F3B-B83C-2C6C1675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15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33860B36-27DC-4A9C-9F30-C20BA5891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186" y="1758789"/>
            <a:ext cx="5114363" cy="112140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6C10380D-14BB-4D6C-9E6B-67344ED17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336" y="3212605"/>
            <a:ext cx="4637214" cy="118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960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Explanation as a defense of recommendation. WSDM 2021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16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E3DA78-B200-4B73-8309-1BAAA9443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1426" y="2027904"/>
            <a:ext cx="8287979" cy="342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1995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Explanation as a defense of recommendation. WSDM 2021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17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E3DA78-B200-4B73-8309-1BAAA9443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9835" y="1319476"/>
            <a:ext cx="3760223" cy="155595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F8A7022-E18C-405C-A5C2-56919B6640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0580" y="3173396"/>
            <a:ext cx="2488576" cy="258584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D74DF78-222C-46B2-9A5B-5EECF07A632B}"/>
              </a:ext>
            </a:extLst>
          </p:cNvPr>
          <p:cNvSpPr txBox="1"/>
          <p:nvPr/>
        </p:nvSpPr>
        <p:spPr>
          <a:xfrm>
            <a:off x="685800" y="1821426"/>
            <a:ext cx="50513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Recommender</a:t>
            </a:r>
          </a:p>
          <a:p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zh-CN" altLang="en-US" sz="1400" dirty="0"/>
              <a:t>连接两个</a:t>
            </a:r>
            <a:r>
              <a:rPr lang="en-US" altLang="zh-CN" sz="1400" dirty="0"/>
              <a:t>MLP</a:t>
            </a:r>
          </a:p>
          <a:p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zh-CN" altLang="en-US" sz="1400" dirty="0"/>
              <a:t>使用铰链</a:t>
            </a:r>
            <a:r>
              <a:rPr lang="en-US" altLang="zh-CN" sz="1400" dirty="0"/>
              <a:t>loss</a:t>
            </a:r>
            <a:r>
              <a:rPr lang="zh-CN" altLang="en-US" sz="1400" dirty="0"/>
              <a:t>和</a:t>
            </a:r>
            <a:r>
              <a:rPr lang="en-US" altLang="zh-CN" sz="1400" dirty="0"/>
              <a:t>MSE loss</a:t>
            </a:r>
            <a:endParaRPr lang="zh-CN" altLang="en-US" sz="1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DADA561-EA2E-4519-8E08-82A277A1E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1130" y="3804427"/>
            <a:ext cx="4916831" cy="717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937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Explanation as a defense of recommendation. WSDM 2021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18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E3DA78-B200-4B73-8309-1BAAA9443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9835" y="1319476"/>
            <a:ext cx="3760223" cy="155595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D74DF78-222C-46B2-9A5B-5EECF07A632B}"/>
              </a:ext>
            </a:extLst>
          </p:cNvPr>
          <p:cNvSpPr txBox="1"/>
          <p:nvPr/>
        </p:nvSpPr>
        <p:spPr>
          <a:xfrm>
            <a:off x="685800" y="1821426"/>
            <a:ext cx="5051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Explanation Generation</a:t>
            </a:r>
          </a:p>
          <a:p>
            <a:r>
              <a:rPr lang="en-US" altLang="zh-CN" dirty="0"/>
              <a:t>        </a:t>
            </a:r>
            <a:endParaRPr lang="en-US" altLang="zh-CN" sz="1400" dirty="0"/>
          </a:p>
          <a:p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zh-CN" altLang="en-US" sz="1400" dirty="0"/>
              <a:t>增加两个门控的</a:t>
            </a:r>
            <a:r>
              <a:rPr lang="en-US" altLang="zh-CN" sz="1400" dirty="0"/>
              <a:t>GRU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CAE5AD6-5401-40F7-996B-72D8AE9B12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021" y="3274208"/>
            <a:ext cx="5055037" cy="226431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C496528-FACD-45EA-9BEB-0AE520CB8A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3150292"/>
            <a:ext cx="3364526" cy="37341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AEB3DA3-3A5B-4E36-98DE-A4CD870AD6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794" y="3601050"/>
            <a:ext cx="1313571" cy="22036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DE2D01B-C57A-4AA1-9B18-00A15591EF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800" y="3935674"/>
            <a:ext cx="3295936" cy="26291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D108E766-7DA4-41D9-B1EE-68CA44F03C3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4794" y="4312842"/>
            <a:ext cx="1625327" cy="20513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8B578EA-A7B4-4D6E-8BB4-F413115288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4794" y="4632235"/>
            <a:ext cx="1364233" cy="21050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FAA792A4-4CD6-4609-A22F-EDEA099D59B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5800" y="5068881"/>
            <a:ext cx="3650663" cy="56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489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Explanation as a defense of recommendation. WSDM 2021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19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E3DA78-B200-4B73-8309-1BAAA9443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9835" y="1319476"/>
            <a:ext cx="3760223" cy="155595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D74DF78-222C-46B2-9A5B-5EECF07A632B}"/>
              </a:ext>
            </a:extLst>
          </p:cNvPr>
          <p:cNvSpPr txBox="1"/>
          <p:nvPr/>
        </p:nvSpPr>
        <p:spPr>
          <a:xfrm>
            <a:off x="685800" y="1821426"/>
            <a:ext cx="50513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Sentiment Alignment        </a:t>
            </a:r>
            <a:endParaRPr lang="en-US" altLang="zh-CN" sz="1400" dirty="0"/>
          </a:p>
          <a:p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zh-CN" altLang="en-US" sz="1400" dirty="0"/>
              <a:t>情感回归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en-US" altLang="zh-CN" sz="1400" dirty="0"/>
              <a:t>	</a:t>
            </a:r>
          </a:p>
          <a:p>
            <a:endParaRPr lang="en-US" altLang="zh-CN" sz="1400" dirty="0"/>
          </a:p>
          <a:p>
            <a:endParaRPr lang="en-US" altLang="zh-CN" sz="1400" dirty="0"/>
          </a:p>
          <a:p>
            <a:r>
              <a:rPr lang="en-US" altLang="zh-CN" sz="1400" dirty="0"/>
              <a:t>           </a:t>
            </a:r>
          </a:p>
          <a:p>
            <a:r>
              <a:rPr lang="en-US" altLang="zh-CN" sz="1400" dirty="0"/>
              <a:t>           </a:t>
            </a:r>
            <a:r>
              <a:rPr lang="zh-CN" altLang="en-US" sz="1100" dirty="0"/>
              <a:t>生成时使用</a:t>
            </a:r>
            <a:r>
              <a:rPr lang="en-US" altLang="zh-CN" sz="1100" dirty="0"/>
              <a:t>MCTS</a:t>
            </a:r>
            <a:r>
              <a:rPr lang="zh-CN" altLang="en-US" sz="1100" dirty="0"/>
              <a:t>算法</a:t>
            </a:r>
            <a:endParaRPr lang="en-US" altLang="zh-CN" sz="1100" dirty="0"/>
          </a:p>
          <a:p>
            <a:endParaRPr lang="en-US" altLang="zh-CN" sz="1400" dirty="0"/>
          </a:p>
          <a:p>
            <a:endParaRPr lang="en-US" altLang="zh-CN" sz="1400" dirty="0"/>
          </a:p>
          <a:p>
            <a:r>
              <a:rPr lang="en-US" altLang="zh-CN" sz="1400" dirty="0"/>
              <a:t>           </a:t>
            </a:r>
            <a:r>
              <a:rPr lang="zh-CN" altLang="en-US" sz="1400" dirty="0"/>
              <a:t>文本分类</a:t>
            </a:r>
            <a:endParaRPr lang="en-US" altLang="zh-CN" sz="1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5A801A2-EA65-49D2-AE9A-E7496A5E0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6719" y="3231583"/>
            <a:ext cx="6149481" cy="89601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03FE885-8AC8-4CA3-A86E-D40E86A7BE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3448" y="4824457"/>
            <a:ext cx="4508549" cy="59236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70A715D-38D7-40E6-8ACF-D52664CF7C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4627" y="5646808"/>
            <a:ext cx="3190392" cy="60872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A5F5E61-F85A-47DF-9D2C-1F37047925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4627" y="2919498"/>
            <a:ext cx="3322161" cy="50950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12A2D33D-B666-4C6F-BCC8-695514F396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99714" y="5779532"/>
            <a:ext cx="5354086" cy="499233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39994488-E37E-49D0-8499-7220FBADDDA7}"/>
              </a:ext>
            </a:extLst>
          </p:cNvPr>
          <p:cNvSpPr txBox="1"/>
          <p:nvPr/>
        </p:nvSpPr>
        <p:spPr>
          <a:xfrm>
            <a:off x="5936226" y="5416821"/>
            <a:ext cx="1300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总体目标</a:t>
            </a:r>
          </a:p>
        </p:txBody>
      </p:sp>
    </p:spTree>
    <p:extLst>
      <p:ext uri="{BB962C8B-B14F-4D97-AF65-F5344CB8AC3E}">
        <p14:creationId xmlns:p14="http://schemas.microsoft.com/office/powerpoint/2010/main" val="742133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什么是推荐解释</a:t>
            </a:r>
            <a:endParaRPr lang="en-US" altLang="zh-CN" sz="20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/>
              <a:t>	</a:t>
            </a:r>
            <a:r>
              <a:rPr lang="zh-CN" altLang="en-US" sz="1400" dirty="0"/>
              <a:t>推荐解释，就是在为用户提供推荐的同时，给出推荐的理由。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1800" dirty="0"/>
              <a:t>	</a:t>
            </a:r>
            <a:r>
              <a:rPr lang="zh-CN" altLang="en-US" sz="1400" dirty="0"/>
              <a:t>在现实生活中，我们在为别人做推荐时，比如推荐旅游地、推荐电影、推荐书籍、推荐餐厅等，一般都会给出推荐原因的，比如推荐餐厅，我们会说这家环境好、好吃、卫生等等。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推荐解释的价值</a:t>
            </a:r>
            <a:endParaRPr lang="en-US" altLang="zh-CN" sz="20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1400" dirty="0"/>
              <a:t>	</a:t>
            </a:r>
            <a:r>
              <a:rPr lang="zh-CN" altLang="en-US" sz="1400" dirty="0"/>
              <a:t>互联网上的虚拟物品的推荐，如果能够做到像线下推荐那样，不光给出推荐并且能够提供推荐的解释，说明推荐的原因时，就可以提升推荐系统的透明度，还能够提升用户对推荐系统的信任度和接受度，进而提升用户对推荐产品的满意度。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1400" dirty="0"/>
              <a:t>	</a:t>
            </a:r>
            <a:r>
              <a:rPr lang="zh-CN" altLang="en-US" sz="1400" dirty="0"/>
              <a:t>在一些特殊行业，是必须要对算法模型具备解释能力的，比如金融、医学、风控等，不然用户是无法接受你的推荐的。这里举个例子说明解释的重要性和必要性：一个用户得了很严重的病，你推荐一个药物给他，你说这个药物疗效很好，但是说不出它为什么有效，用户是不会接受你的推荐的。</a:t>
            </a: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482957F-5CC4-4D46-9FD4-95D5309AA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2</a:t>
            </a:fld>
            <a:r>
              <a:rPr lang="en-US" altLang="zh-CN"/>
              <a:t>/24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84526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Explanation as a defense of recommendation. WSDM 2021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结果</a:t>
            </a:r>
            <a:r>
              <a:rPr lang="en-US" altLang="zh-CN" sz="1600" dirty="0"/>
              <a:t>         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20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3AD9C95-666F-430D-898D-1DC04E2AA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7451" y="1602330"/>
            <a:ext cx="2861498" cy="5723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D9B57B8-3637-41BE-8827-051C9C0B70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7684" y="2350580"/>
            <a:ext cx="7938241" cy="174765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4EE98FE-CCFA-413D-975E-94C75BB896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501" y="4098237"/>
            <a:ext cx="3536796" cy="199829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895707E-9A7C-4BC8-A107-FECA7CC4BB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4296" y="4098235"/>
            <a:ext cx="3596375" cy="1587267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498C424-2364-4F92-8F00-B28E9AC95F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97451" y="4098235"/>
            <a:ext cx="3286493" cy="174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46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Explanation as a defense of recommendation. WSDM 2021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/>
              <a:t>User study         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21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3AD9C95-666F-430D-898D-1DC04E2AA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7451" y="1602330"/>
            <a:ext cx="2861498" cy="5723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D08D04-825A-4B29-9518-4D40632DDB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13" y="3286623"/>
            <a:ext cx="5029438" cy="164591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D63B7FE-7D55-41C4-9B79-F96E182B33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317" b="31756"/>
          <a:stretch/>
        </p:blipFill>
        <p:spPr>
          <a:xfrm>
            <a:off x="6344158" y="3286623"/>
            <a:ext cx="4532884" cy="156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5616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Comparative Explanations of Recommendations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动机：</a:t>
            </a: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生成更具有可比较性的推荐解释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主要贡献：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开发了一种</a:t>
            </a:r>
            <a:r>
              <a:rPr lang="en-US" altLang="zh-CN" sz="1400" dirty="0"/>
              <a:t>extract-and-refine</a:t>
            </a:r>
            <a:r>
              <a:rPr lang="zh-CN" altLang="en-US" sz="1400" dirty="0"/>
              <a:t>文本生成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框架体系来对推荐系统的评分作出解释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/>
              <a:t>          </a:t>
            </a:r>
            <a:r>
              <a:rPr lang="zh-CN" altLang="en-US" sz="1400" dirty="0"/>
              <a:t>设计了一种基于</a:t>
            </a:r>
            <a:r>
              <a:rPr lang="en-US" altLang="zh-CN" sz="1400" dirty="0"/>
              <a:t>BLEU</a:t>
            </a:r>
            <a:r>
              <a:rPr lang="zh-CN" altLang="en-US" sz="1400" dirty="0"/>
              <a:t>的解释质量度量指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/>
              <a:t>          </a:t>
            </a:r>
            <a:r>
              <a:rPr lang="zh-CN" altLang="en-US" sz="1400" dirty="0"/>
              <a:t>标来对控制模型训练，避免结果泛化</a:t>
            </a: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E4B0BE-ED10-4F3B-B83C-2C6C1675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22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6DBC51E-4A6F-4856-8699-401DBC100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007" y="1629697"/>
            <a:ext cx="4816121" cy="3945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683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Comparative Explanations of Recommendations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/>
              <a:t>Extractor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/>
              <a:t>         </a:t>
            </a:r>
            <a:r>
              <a:rPr lang="zh-CN" altLang="en-US" sz="1400" dirty="0"/>
              <a:t>从候选的评论集合中选出最合适的一句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en-US" altLang="zh-CN" sz="1600" dirty="0"/>
              <a:t>Refiner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将评论改写为更符合用户习作习惯的句子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23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2B5440E-EC56-449A-852D-A35C355CD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981" y="1498863"/>
            <a:ext cx="3778045" cy="443354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35CD99B-7650-4F27-9930-F5F1D0EDAD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702" y="2350870"/>
            <a:ext cx="3048803" cy="36283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21A3AAE-5C37-4524-A892-849C17343B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5702" y="2820606"/>
            <a:ext cx="4076144" cy="53465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396BAD9-3842-4660-90E4-62F24FCF96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8159" y="4251459"/>
            <a:ext cx="3778045" cy="987351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3483212B-20B4-422D-9B37-E39144C884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8159" y="5238810"/>
            <a:ext cx="4493285" cy="70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1428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Comparative Explanations of Recommendations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/>
              <a:t>IDF-BLEU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/>
              <a:t>         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24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2B5440E-EC56-449A-852D-A35C355CD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981" y="1498863"/>
            <a:ext cx="3778045" cy="443354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0B524D3-EF86-4F0F-883D-C95C2FCB9F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199" y="3083755"/>
            <a:ext cx="2196314" cy="55924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67826BE-57DB-4199-A092-3382DB2792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3730526"/>
            <a:ext cx="1985289" cy="52155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B9F89A5-C83C-4BCB-B93F-7300AADC71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748" y="4262570"/>
            <a:ext cx="3624544" cy="81182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B09723A-A357-4868-8C23-F739E02C69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748" y="4991588"/>
            <a:ext cx="2289216" cy="440032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0D77595-BB12-4532-A541-E9F26FFF04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3748" y="5431620"/>
            <a:ext cx="4627335" cy="632918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ABB1573-A685-4D4A-B5E3-ADDA9235F6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4152" y="2270229"/>
            <a:ext cx="3093988" cy="70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769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Comparative Explanations of Recommendations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/>
              <a:t>Hierarchical Rewards         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25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2B5440E-EC56-449A-852D-A35C355CD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981" y="1498863"/>
            <a:ext cx="3778045" cy="443354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7907971-840B-4700-9086-1A83CD365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210" y="2306624"/>
            <a:ext cx="3417809" cy="33849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E07BE0D-D559-4D2F-B05E-BCD038C748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998" y="2976168"/>
            <a:ext cx="5007022" cy="79518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A775E6F-97D6-40F4-AAD1-CAD7F09749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210" y="4194902"/>
            <a:ext cx="3977092" cy="35623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206351F-0669-4F42-A1E3-51FEE267E2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1998" y="4947001"/>
            <a:ext cx="5007022" cy="72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7343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Comparative Explanations of Recommendations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结果</a:t>
            </a:r>
            <a:r>
              <a:rPr lang="en-US" altLang="zh-CN" sz="1600" dirty="0"/>
              <a:t>         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26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D32EE64-B84D-4EAA-9ABF-3CA5504B3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5487" y="1443090"/>
            <a:ext cx="3781822" cy="6522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8696552-C10A-452D-B0E1-DD00B6173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058" y="2354017"/>
            <a:ext cx="8517194" cy="392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024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Comparative Explanations of Recommendations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结果</a:t>
            </a:r>
            <a:r>
              <a:rPr lang="en-US" altLang="zh-CN" sz="1600" dirty="0"/>
              <a:t>         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27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260D5A-5C89-4558-9855-82D3B64E2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0084" y="2074895"/>
            <a:ext cx="8082116" cy="142985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8E6C1EC-31E6-4DE6-8784-98A6CEA82B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787" y="3493965"/>
            <a:ext cx="6179574" cy="286238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23E05DC-6A3D-4C9F-A32C-8804D3B5BA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8834" y="3596488"/>
            <a:ext cx="2483531" cy="53457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A442162-CF35-4764-8D81-8E12E30A1B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4360" y="4426267"/>
            <a:ext cx="3089137" cy="33644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287251DA-E532-464B-9811-46A243D869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3424" y="5175882"/>
            <a:ext cx="3443885" cy="456488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118DAADC-7903-4393-8A71-A05EF5B6D4A7}"/>
              </a:ext>
            </a:extLst>
          </p:cNvPr>
          <p:cNvSpPr txBox="1"/>
          <p:nvPr/>
        </p:nvSpPr>
        <p:spPr>
          <a:xfrm>
            <a:off x="5579806" y="1783325"/>
            <a:ext cx="722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Case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9C02A2F-9D82-4442-834D-E3DFA67E28D1}"/>
              </a:ext>
            </a:extLst>
          </p:cNvPr>
          <p:cNvSpPr txBox="1"/>
          <p:nvPr/>
        </p:nvSpPr>
        <p:spPr>
          <a:xfrm>
            <a:off x="3187495" y="6356350"/>
            <a:ext cx="1893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Comparativeness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91E250A-65A8-4C66-8FD6-D1FA1BCB64F3}"/>
              </a:ext>
            </a:extLst>
          </p:cNvPr>
          <p:cNvSpPr txBox="1"/>
          <p:nvPr/>
        </p:nvSpPr>
        <p:spPr>
          <a:xfrm>
            <a:off x="8275669" y="6352143"/>
            <a:ext cx="1266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User Study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7664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83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zh-CN" altLang="en-US" sz="1800" b="1" dirty="0"/>
              <a:t>关注点</a:t>
            </a:r>
            <a:endParaRPr lang="en-US" altLang="zh-CN" sz="1800" b="1" dirty="0"/>
          </a:p>
          <a:p>
            <a:pPr marL="457200" lvl="1" indent="0">
              <a:lnSpc>
                <a:spcPct val="110000"/>
              </a:lnSpc>
              <a:buNone/>
            </a:pPr>
            <a:r>
              <a:rPr lang="zh-CN" altLang="en-US" sz="1400" dirty="0"/>
              <a:t>生成结果如何更好地保持个性化以及更好地描述物品特征</a:t>
            </a:r>
            <a:endParaRPr lang="en-US" altLang="zh-CN" sz="1400" dirty="0"/>
          </a:p>
          <a:p>
            <a:pPr>
              <a:lnSpc>
                <a:spcPct val="110000"/>
              </a:lnSpc>
            </a:pPr>
            <a:endParaRPr lang="en-US" altLang="zh-CN" sz="1800" b="1" dirty="0"/>
          </a:p>
          <a:p>
            <a:pPr>
              <a:lnSpc>
                <a:spcPct val="110000"/>
              </a:lnSpc>
            </a:pPr>
            <a:endParaRPr lang="en-US" altLang="zh-CN" sz="1800" b="1" dirty="0"/>
          </a:p>
          <a:p>
            <a:pPr>
              <a:lnSpc>
                <a:spcPct val="110000"/>
              </a:lnSpc>
            </a:pPr>
            <a:endParaRPr lang="en-US" altLang="zh-CN" sz="1800" b="1" dirty="0"/>
          </a:p>
          <a:p>
            <a:pPr>
              <a:lnSpc>
                <a:spcPct val="110000"/>
              </a:lnSpc>
            </a:pPr>
            <a:r>
              <a:rPr lang="zh-CN" altLang="en-US" sz="1800" b="1" dirty="0"/>
              <a:t>未来方向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zh-CN" altLang="en-US" sz="1400" dirty="0"/>
              <a:t>研究如何对</a:t>
            </a:r>
            <a:r>
              <a:rPr lang="en-US" altLang="zh-CN" sz="1400" dirty="0"/>
              <a:t>user</a:t>
            </a:r>
            <a:r>
              <a:rPr lang="zh-CN" altLang="en-US" sz="1400" dirty="0"/>
              <a:t>和</a:t>
            </a:r>
            <a:r>
              <a:rPr lang="en-US" altLang="zh-CN" sz="1400" dirty="0"/>
              <a:t>item</a:t>
            </a:r>
            <a:r>
              <a:rPr lang="zh-CN" altLang="en-US" sz="1400" dirty="0"/>
              <a:t>引入到语言模型</a:t>
            </a:r>
          </a:p>
          <a:p>
            <a:pPr>
              <a:lnSpc>
                <a:spcPct val="110000"/>
              </a:lnSpc>
            </a:pPr>
            <a:endParaRPr lang="en-US" altLang="zh-CN" sz="1800" b="1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B92ACBF-495D-48A1-AB05-56CA53690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28</a:t>
            </a:fld>
            <a:r>
              <a:rPr lang="en-US" altLang="zh-CN"/>
              <a:t>/24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2982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en-US" altLang="zh-CN" sz="1600" dirty="0"/>
              <a:t>Generate Natural Language Explanations for Recommendation.</a:t>
            </a:r>
            <a:r>
              <a:rPr lang="zh-CN" altLang="en-US" sz="1600" dirty="0"/>
              <a:t> </a:t>
            </a:r>
            <a:r>
              <a:rPr lang="en-US" altLang="zh-CN" sz="1600" dirty="0"/>
              <a:t>SIGIR 2019</a:t>
            </a:r>
          </a:p>
          <a:p>
            <a:pPr>
              <a:lnSpc>
                <a:spcPct val="150000"/>
              </a:lnSpc>
            </a:pPr>
            <a:r>
              <a:rPr lang="en-US" altLang="zh-CN" sz="1600" dirty="0"/>
              <a:t>Personalized Transformer for Explainable Recommendation. ACL/IJCNLP 2021</a:t>
            </a:r>
          </a:p>
          <a:p>
            <a:pPr>
              <a:lnSpc>
                <a:spcPct val="150000"/>
              </a:lnSpc>
            </a:pPr>
            <a:r>
              <a:rPr lang="en-US" altLang="zh-CN" sz="1600" dirty="0"/>
              <a:t>EXTRA: Explanation Ranking Datasets for Explainable Recommendation. SIGIR 2021</a:t>
            </a:r>
          </a:p>
          <a:p>
            <a:pPr>
              <a:lnSpc>
                <a:spcPct val="150000"/>
              </a:lnSpc>
            </a:pPr>
            <a:r>
              <a:rPr lang="en-US" altLang="zh-CN" sz="1600" dirty="0"/>
              <a:t>Explanation as a defense of recommendation. WSDM 2021</a:t>
            </a:r>
          </a:p>
          <a:p>
            <a:pPr>
              <a:lnSpc>
                <a:spcPct val="150000"/>
              </a:lnSpc>
            </a:pPr>
            <a:r>
              <a:rPr lang="en-US" altLang="zh-CN" sz="1600" dirty="0"/>
              <a:t>Comparative Explanations of Recommendations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5712687-B4E1-4C2E-8F59-657757677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3</a:t>
            </a:fld>
            <a:r>
              <a:rPr lang="en-US" altLang="zh-CN"/>
              <a:t>/24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6521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Generate Natural Language Explanations for Recommendation. SIGIR 2019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动机：</a:t>
            </a: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用作训练的评论文本中含有大量噪声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主要贡献：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设计了一个分层生成模型，该模型能够对不同用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户的多个句子进行协同学习，从而生成解释性句子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设计了一个特征感知的模型，从评论中隐式地选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择解释句子进行模型学习</a:t>
            </a: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E4B0BE-ED10-4F3B-B83C-2C6C1675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4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778B9A73-4384-4091-9FC0-C6531FD5C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525" y="1755058"/>
            <a:ext cx="4760381" cy="357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456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Generate Natural Language Explanations for Recommendation. SIGIR 2019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5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8731F917-9DFC-4C2A-925D-EC2E009C7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450" y="1890497"/>
            <a:ext cx="8997099" cy="378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844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Generate Natural Language Explanations for Recommendation. SIGIR 2019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结果</a:t>
            </a:r>
            <a:r>
              <a:rPr lang="en-US" altLang="zh-CN" sz="1600" dirty="0"/>
              <a:t>         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6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113EAD6-2B82-488F-B40A-11C7ED732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1243" y="1356353"/>
            <a:ext cx="1801833" cy="112920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1F6B352-9799-416B-A653-080BC697E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461" y="2086818"/>
            <a:ext cx="2089519" cy="100296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E687611-D557-41FC-BC3B-C9939A6ADD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461" y="3277989"/>
            <a:ext cx="3178508" cy="94447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1C9E5AFA-4EC2-4751-AE20-C0A62DD2D1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6708" y="2086818"/>
            <a:ext cx="5794535" cy="170685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C01CD71-1C22-4E0F-AAB1-436645A84E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94616" y="4477250"/>
            <a:ext cx="7432408" cy="100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255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Personalized Transformer for Explainable Recommendation. ACL/IJCNLP 2021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动机：</a:t>
            </a:r>
            <a:endParaRPr lang="en-US" altLang="zh-CN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/>
              <a:t>             user id </a:t>
            </a:r>
            <a:r>
              <a:rPr lang="zh-CN" altLang="en-US" sz="1400" dirty="0"/>
              <a:t>和</a:t>
            </a:r>
            <a:r>
              <a:rPr lang="en-US" altLang="zh-CN" sz="1400" dirty="0"/>
              <a:t>item id</a:t>
            </a:r>
            <a:r>
              <a:rPr lang="zh-CN" altLang="en-US" sz="1400" dirty="0"/>
              <a:t>作为个性化的重要信息，和其他文本不在同一个语义空间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/>
              <a:t>             transformer</a:t>
            </a:r>
            <a:r>
              <a:rPr lang="zh-CN" altLang="en-US" sz="1400" dirty="0"/>
              <a:t>作为一个强大的自然语言模型，还没被应用到个性化语言生成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主要贡献：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提出了基于用户和项目</a:t>
            </a:r>
            <a:r>
              <a:rPr lang="en-US" altLang="zh-CN" sz="1400" dirty="0"/>
              <a:t>id</a:t>
            </a:r>
            <a:r>
              <a:rPr lang="zh-CN" altLang="en-US" sz="1400" dirty="0"/>
              <a:t>同时进行推荐和解释的</a:t>
            </a:r>
            <a:r>
              <a:rPr lang="en-US" altLang="zh-CN" sz="1400" dirty="0"/>
              <a:t>PETER</a:t>
            </a:r>
            <a:r>
              <a:rPr lang="zh-CN" altLang="en-US" sz="1400" dirty="0"/>
              <a:t>，用于可解释推荐。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是第一个将</a:t>
            </a:r>
            <a:r>
              <a:rPr lang="en-US" altLang="zh-CN" sz="1400" dirty="0"/>
              <a:t>Transformer</a:t>
            </a:r>
            <a:r>
              <a:rPr lang="zh-CN" altLang="en-US" sz="1400" dirty="0"/>
              <a:t>应用到个性化自然语言生成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为其他同样需要个性化的领域提供了线索</a:t>
            </a:r>
            <a:endParaRPr lang="en-US" altLang="zh-CN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/>
              <a:t>指出了</a:t>
            </a:r>
            <a:r>
              <a:rPr lang="en-US" altLang="zh-CN" sz="1400" dirty="0"/>
              <a:t>Transformer</a:t>
            </a:r>
            <a:r>
              <a:rPr lang="zh-CN" altLang="en-US" sz="1400" dirty="0"/>
              <a:t>在多模态人工智能中处理文本和图像等异构输入的方法</a:t>
            </a: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E4B0BE-ED10-4F3B-B83C-2C6C1675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7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23E1D8F-F38D-4FAE-B037-9FF227596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2349" y="1498863"/>
            <a:ext cx="2648950" cy="212402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989803C-6CFA-4482-B260-754C2A40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0864" y="3695366"/>
            <a:ext cx="2857646" cy="2338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506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Personalized Transformer for Explainable Recommendation. ACL/IJCNLP 2021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8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1DF16572-C3CA-4F81-A6F2-63D80A66E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6544" y="1901317"/>
            <a:ext cx="3677651" cy="4044643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7ECBEE0A-24DA-43A6-9A12-A3F2580E03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2636" y="2085061"/>
            <a:ext cx="3699831" cy="716342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FF87920-10C6-4306-9D35-BD1F1EF5E3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2636" y="3125515"/>
            <a:ext cx="3228440" cy="712398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C76CCF5A-5881-4C74-9656-DDB3B3CCB0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2636" y="4045546"/>
            <a:ext cx="3107260" cy="504986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8B5C1453-BE1D-4811-8B74-13B6FF5FBA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2636" y="4758165"/>
            <a:ext cx="2547855" cy="716342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CBF2E0BD-F9C6-4537-9156-C1F68CB2763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99623" y="5533582"/>
            <a:ext cx="3454466" cy="71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33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389C-CAF9-4A42-A1D5-6D628D20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336"/>
            <a:ext cx="10515600" cy="58314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Personalized Transformer for Explainable Recommendation. ACL/IJCNLP 2021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CFE33-F217-4AF9-99FA-013AFB9E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380"/>
            <a:ext cx="10515600" cy="4750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结果</a:t>
            </a:r>
            <a:r>
              <a:rPr lang="en-US" altLang="zh-CN" sz="1600" dirty="0"/>
              <a:t>         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58FDF3-74F1-408F-97B3-45F8538F8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FA2B6-90EA-40BF-8B1D-50C0D98A6C0F}" type="slidenum">
              <a:rPr lang="zh-CN" altLang="en-US" smtClean="0"/>
              <a:pPr/>
              <a:t>9</a:t>
            </a:fld>
            <a:r>
              <a:rPr lang="en-US" altLang="zh-CN"/>
              <a:t>/24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456B0F8-4303-4126-AD00-ABF39B65F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3199" y="1532981"/>
            <a:ext cx="2023286" cy="91447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1AF665C-C28D-4367-A887-7EA45B2E29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3792" y="2124297"/>
            <a:ext cx="5732130" cy="346218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F8A2298-E7D9-45F4-A0EB-1784870726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8914" y="2950511"/>
            <a:ext cx="3225160" cy="117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42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5936</TotalTime>
  <Words>1447</Words>
  <Application>Microsoft Office PowerPoint</Application>
  <PresentationFormat>宽屏</PresentationFormat>
  <Paragraphs>292</Paragraphs>
  <Slides>28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4" baseType="lpstr">
      <vt:lpstr>PingFang SC</vt:lpstr>
      <vt:lpstr>等线</vt:lpstr>
      <vt:lpstr>等线 Light</vt:lpstr>
      <vt:lpstr>微软雅黑</vt:lpstr>
      <vt:lpstr>Arial</vt:lpstr>
      <vt:lpstr>Office 主题​​</vt:lpstr>
      <vt:lpstr>Generate Explanations for Recommendation</vt:lpstr>
      <vt:lpstr>前言</vt:lpstr>
      <vt:lpstr>论文介绍</vt:lpstr>
      <vt:lpstr>Generate Natural Language Explanations for Recommendation. SIGIR 2019</vt:lpstr>
      <vt:lpstr>Generate Natural Language Explanations for Recommendation. SIGIR 2019</vt:lpstr>
      <vt:lpstr>Generate Natural Language Explanations for Recommendation. SIGIR 2019</vt:lpstr>
      <vt:lpstr>Personalized Transformer for Explainable Recommendation. ACL/IJCNLP 2021</vt:lpstr>
      <vt:lpstr>Personalized Transformer for Explainable Recommendation. ACL/IJCNLP 2021</vt:lpstr>
      <vt:lpstr>Personalized Transformer for Explainable Recommendation. ACL/IJCNLP 2021</vt:lpstr>
      <vt:lpstr>Personalized Transformer for Explainable Recommendation. ACL/IJCNLP 2021</vt:lpstr>
      <vt:lpstr>EXTRA: Explanation Ranking Datasets for Explainable Recommendation. SIGIR 2021</vt:lpstr>
      <vt:lpstr>EXTRA: Explanation Ranking Datasets for Explainable Recommendation. SIGIR 2021</vt:lpstr>
      <vt:lpstr>EXTRA: Explanation Ranking Datasets for Explainable Recommendation. SIGIR 2021</vt:lpstr>
      <vt:lpstr>EXTRA: Explanation Ranking Datasets for Explainable Recommendation. SIGIR 2021</vt:lpstr>
      <vt:lpstr>Explanation as a defense of recommendation. WSDM 2021</vt:lpstr>
      <vt:lpstr>Explanation as a defense of recommendation. WSDM 2021</vt:lpstr>
      <vt:lpstr>Explanation as a defense of recommendation. WSDM 2021</vt:lpstr>
      <vt:lpstr>Explanation as a defense of recommendation. WSDM 2021</vt:lpstr>
      <vt:lpstr>Explanation as a defense of recommendation. WSDM 2021</vt:lpstr>
      <vt:lpstr>Explanation as a defense of recommendation. WSDM 2021</vt:lpstr>
      <vt:lpstr>Explanation as a defense of recommendation. WSDM 2021</vt:lpstr>
      <vt:lpstr>Comparative Explanations of Recommendations</vt:lpstr>
      <vt:lpstr>Comparative Explanations of Recommendations</vt:lpstr>
      <vt:lpstr>Comparative Explanations of Recommendations</vt:lpstr>
      <vt:lpstr>Comparative Explanations of Recommendations</vt:lpstr>
      <vt:lpstr>Comparative Explanations of Recommendations</vt:lpstr>
      <vt:lpstr>Comparative Explanations of Recommendations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彭 凯龙</dc:creator>
  <cp:lastModifiedBy>黄 正结</cp:lastModifiedBy>
  <cp:revision>1226</cp:revision>
  <dcterms:created xsi:type="dcterms:W3CDTF">2021-05-02T06:20:53Z</dcterms:created>
  <dcterms:modified xsi:type="dcterms:W3CDTF">2021-11-15T03:22:47Z</dcterms:modified>
</cp:coreProperties>
</file>

<file path=docProps/thumbnail.jpeg>
</file>